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84" r:id="rId2"/>
  </p:sldIdLst>
  <p:sldSz cx="7315200" cy="9144000"/>
  <p:notesSz cx="6858000" cy="9313863"/>
  <p:defaultTextStyle>
    <a:defPPr>
      <a:defRPr lang="en-US"/>
    </a:defPPr>
    <a:lvl1pPr marL="0" algn="l" defTabSz="528980" rtl="0" eaLnBrk="1" latinLnBrk="0" hangingPunct="1">
      <a:defRPr sz="1041" kern="1200">
        <a:solidFill>
          <a:schemeClr val="tx1"/>
        </a:solidFill>
        <a:latin typeface="+mn-lt"/>
        <a:ea typeface="+mn-ea"/>
        <a:cs typeface="+mn-cs"/>
      </a:defRPr>
    </a:lvl1pPr>
    <a:lvl2pPr marL="264490" algn="l" defTabSz="528980" rtl="0" eaLnBrk="1" latinLnBrk="0" hangingPunct="1">
      <a:defRPr sz="1041" kern="1200">
        <a:solidFill>
          <a:schemeClr val="tx1"/>
        </a:solidFill>
        <a:latin typeface="+mn-lt"/>
        <a:ea typeface="+mn-ea"/>
        <a:cs typeface="+mn-cs"/>
      </a:defRPr>
    </a:lvl2pPr>
    <a:lvl3pPr marL="528980" algn="l" defTabSz="528980" rtl="0" eaLnBrk="1" latinLnBrk="0" hangingPunct="1">
      <a:defRPr sz="1041" kern="1200">
        <a:solidFill>
          <a:schemeClr val="tx1"/>
        </a:solidFill>
        <a:latin typeface="+mn-lt"/>
        <a:ea typeface="+mn-ea"/>
        <a:cs typeface="+mn-cs"/>
      </a:defRPr>
    </a:lvl3pPr>
    <a:lvl4pPr marL="793471" algn="l" defTabSz="528980" rtl="0" eaLnBrk="1" latinLnBrk="0" hangingPunct="1">
      <a:defRPr sz="1041" kern="1200">
        <a:solidFill>
          <a:schemeClr val="tx1"/>
        </a:solidFill>
        <a:latin typeface="+mn-lt"/>
        <a:ea typeface="+mn-ea"/>
        <a:cs typeface="+mn-cs"/>
      </a:defRPr>
    </a:lvl4pPr>
    <a:lvl5pPr marL="1057961" algn="l" defTabSz="528980" rtl="0" eaLnBrk="1" latinLnBrk="0" hangingPunct="1">
      <a:defRPr sz="1041" kern="1200">
        <a:solidFill>
          <a:schemeClr val="tx1"/>
        </a:solidFill>
        <a:latin typeface="+mn-lt"/>
        <a:ea typeface="+mn-ea"/>
        <a:cs typeface="+mn-cs"/>
      </a:defRPr>
    </a:lvl5pPr>
    <a:lvl6pPr marL="1322451" algn="l" defTabSz="528980" rtl="0" eaLnBrk="1" latinLnBrk="0" hangingPunct="1">
      <a:defRPr sz="1041" kern="1200">
        <a:solidFill>
          <a:schemeClr val="tx1"/>
        </a:solidFill>
        <a:latin typeface="+mn-lt"/>
        <a:ea typeface="+mn-ea"/>
        <a:cs typeface="+mn-cs"/>
      </a:defRPr>
    </a:lvl6pPr>
    <a:lvl7pPr marL="1586941" algn="l" defTabSz="528980" rtl="0" eaLnBrk="1" latinLnBrk="0" hangingPunct="1">
      <a:defRPr sz="1041" kern="1200">
        <a:solidFill>
          <a:schemeClr val="tx1"/>
        </a:solidFill>
        <a:latin typeface="+mn-lt"/>
        <a:ea typeface="+mn-ea"/>
        <a:cs typeface="+mn-cs"/>
      </a:defRPr>
    </a:lvl7pPr>
    <a:lvl8pPr marL="1851431" algn="l" defTabSz="528980" rtl="0" eaLnBrk="1" latinLnBrk="0" hangingPunct="1">
      <a:defRPr sz="1041" kern="1200">
        <a:solidFill>
          <a:schemeClr val="tx1"/>
        </a:solidFill>
        <a:latin typeface="+mn-lt"/>
        <a:ea typeface="+mn-ea"/>
        <a:cs typeface="+mn-cs"/>
      </a:defRPr>
    </a:lvl8pPr>
    <a:lvl9pPr marL="2115922" algn="l" defTabSz="528980" rtl="0" eaLnBrk="1" latinLnBrk="0" hangingPunct="1">
      <a:defRPr sz="104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928"/>
    <a:srgbClr val="009BCE"/>
    <a:srgbClr val="00B698"/>
    <a:srgbClr val="FF3CB6"/>
    <a:srgbClr val="8A68D5"/>
    <a:srgbClr val="785CAA"/>
    <a:srgbClr val="FFFFFF"/>
    <a:srgbClr val="F1D351"/>
    <a:srgbClr val="E9457A"/>
    <a:srgbClr val="B4B4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0" d="100"/>
          <a:sy n="50" d="100"/>
        </p:scale>
        <p:origin x="2052"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496484"/>
            <a:ext cx="6217920" cy="3183467"/>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0" y="4802717"/>
            <a:ext cx="5486400" cy="2207683"/>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08/08/2024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2201441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08/08/2024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237031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486834"/>
            <a:ext cx="1577340"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486834"/>
            <a:ext cx="4640580"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08/08/2024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85553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41B40-259D-4FA2-A413-26AF32D087BA}" type="datetimeFigureOut">
              <a:rPr lang="en-US" smtClean="0"/>
              <a:t>08/08/2024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383371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279653"/>
            <a:ext cx="6309360" cy="3803649"/>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0" y="6119286"/>
            <a:ext cx="6309360" cy="2000249"/>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241B40-259D-4FA2-A413-26AF32D087BA}" type="datetimeFigureOut">
              <a:rPr lang="en-US" smtClean="0"/>
              <a:t>08/08/2024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4058252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434167"/>
            <a:ext cx="310896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434167"/>
            <a:ext cx="310896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241B40-259D-4FA2-A413-26AF32D087BA}" type="datetimeFigureOut">
              <a:rPr lang="en-US" smtClean="0"/>
              <a:t>08/08/2024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271294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486836"/>
            <a:ext cx="6309360"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241551"/>
            <a:ext cx="3094672" cy="109854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Edit Master text styles</a:t>
            </a:r>
          </a:p>
        </p:txBody>
      </p:sp>
      <p:sp>
        <p:nvSpPr>
          <p:cNvPr id="4" name="Content Placeholder 3"/>
          <p:cNvSpPr>
            <a:spLocks noGrp="1"/>
          </p:cNvSpPr>
          <p:nvPr>
            <p:ph sz="half" idx="2"/>
          </p:nvPr>
        </p:nvSpPr>
        <p:spPr>
          <a:xfrm>
            <a:off x="503874" y="3340100"/>
            <a:ext cx="3094672"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0" y="2241551"/>
            <a:ext cx="3109913" cy="1098549"/>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a:t>Edit Master text styles</a:t>
            </a:r>
          </a:p>
        </p:txBody>
      </p:sp>
      <p:sp>
        <p:nvSpPr>
          <p:cNvPr id="6" name="Content Placeholder 5"/>
          <p:cNvSpPr>
            <a:spLocks noGrp="1"/>
          </p:cNvSpPr>
          <p:nvPr>
            <p:ph sz="quarter" idx="4"/>
          </p:nvPr>
        </p:nvSpPr>
        <p:spPr>
          <a:xfrm>
            <a:off x="3703320" y="3340100"/>
            <a:ext cx="310991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241B40-259D-4FA2-A413-26AF32D087BA}" type="datetimeFigureOut">
              <a:rPr lang="en-US" smtClean="0"/>
              <a:t>08/08/2024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1298941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241B40-259D-4FA2-A413-26AF32D087BA}" type="datetimeFigureOut">
              <a:rPr lang="en-US" smtClean="0"/>
              <a:t>08/08/2024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13386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241B40-259D-4FA2-A413-26AF32D087BA}" type="datetimeFigureOut">
              <a:rPr lang="en-US" smtClean="0"/>
              <a:t>08/08/2024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1508306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09600"/>
            <a:ext cx="2359342" cy="213360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316569"/>
            <a:ext cx="3703320" cy="6498167"/>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2743200"/>
            <a:ext cx="2359342" cy="5082117"/>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Edit Master text styles</a:t>
            </a:r>
          </a:p>
        </p:txBody>
      </p:sp>
      <p:sp>
        <p:nvSpPr>
          <p:cNvPr id="5" name="Date Placeholder 4"/>
          <p:cNvSpPr>
            <a:spLocks noGrp="1"/>
          </p:cNvSpPr>
          <p:nvPr>
            <p:ph type="dt" sz="half" idx="10"/>
          </p:nvPr>
        </p:nvSpPr>
        <p:spPr/>
        <p:txBody>
          <a:bodyPr/>
          <a:lstStyle/>
          <a:p>
            <a:fld id="{2E241B40-259D-4FA2-A413-26AF32D087BA}" type="datetimeFigureOut">
              <a:rPr lang="en-US" smtClean="0"/>
              <a:t>08/08/2024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2936240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09600"/>
            <a:ext cx="2359342" cy="213360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316569"/>
            <a:ext cx="3703320" cy="6498167"/>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2743200"/>
            <a:ext cx="2359342" cy="5082117"/>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a:t>Edit Master text styles</a:t>
            </a:r>
          </a:p>
        </p:txBody>
      </p:sp>
      <p:sp>
        <p:nvSpPr>
          <p:cNvPr id="5" name="Date Placeholder 4"/>
          <p:cNvSpPr>
            <a:spLocks noGrp="1"/>
          </p:cNvSpPr>
          <p:nvPr>
            <p:ph type="dt" sz="half" idx="10"/>
          </p:nvPr>
        </p:nvSpPr>
        <p:spPr/>
        <p:txBody>
          <a:bodyPr/>
          <a:lstStyle/>
          <a:p>
            <a:fld id="{2E241B40-259D-4FA2-A413-26AF32D087BA}" type="datetimeFigureOut">
              <a:rPr lang="en-US" smtClean="0"/>
              <a:t>08/08/2024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0CB731-1C25-4B03-903F-1548C363A036}" type="slidenum">
              <a:rPr lang="en-US" smtClean="0"/>
              <a:t>‹#›</a:t>
            </a:fld>
            <a:endParaRPr lang="en-US"/>
          </a:p>
        </p:txBody>
      </p:sp>
    </p:spTree>
    <p:extLst>
      <p:ext uri="{BB962C8B-B14F-4D97-AF65-F5344CB8AC3E}">
        <p14:creationId xmlns:p14="http://schemas.microsoft.com/office/powerpoint/2010/main" val="3227152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486836"/>
            <a:ext cx="6309360"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0" y="2434167"/>
            <a:ext cx="6309360"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8475136"/>
            <a:ext cx="1645920" cy="486833"/>
          </a:xfrm>
          <a:prstGeom prst="rect">
            <a:avLst/>
          </a:prstGeom>
        </p:spPr>
        <p:txBody>
          <a:bodyPr vert="horz" lIns="91440" tIns="45720" rIns="91440" bIns="45720" rtlCol="0" anchor="ctr"/>
          <a:lstStyle>
            <a:lvl1pPr algn="l">
              <a:defRPr sz="960">
                <a:solidFill>
                  <a:schemeClr val="tx1">
                    <a:tint val="75000"/>
                  </a:schemeClr>
                </a:solidFill>
              </a:defRPr>
            </a:lvl1pPr>
          </a:lstStyle>
          <a:p>
            <a:fld id="{2E241B40-259D-4FA2-A413-26AF32D087BA}" type="datetimeFigureOut">
              <a:rPr lang="en-US" smtClean="0"/>
              <a:t>08/08/2024</a:t>
            </a:fld>
            <a:endParaRPr lang="en-US"/>
          </a:p>
        </p:txBody>
      </p:sp>
      <p:sp>
        <p:nvSpPr>
          <p:cNvPr id="5" name="Footer Placeholder 4"/>
          <p:cNvSpPr>
            <a:spLocks noGrp="1"/>
          </p:cNvSpPr>
          <p:nvPr>
            <p:ph type="ftr" sz="quarter" idx="3"/>
          </p:nvPr>
        </p:nvSpPr>
        <p:spPr>
          <a:xfrm>
            <a:off x="2423160" y="8475136"/>
            <a:ext cx="2468880" cy="486833"/>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8475136"/>
            <a:ext cx="1645920" cy="486833"/>
          </a:xfrm>
          <a:prstGeom prst="rect">
            <a:avLst/>
          </a:prstGeom>
        </p:spPr>
        <p:txBody>
          <a:bodyPr vert="horz" lIns="91440" tIns="45720" rIns="91440" bIns="45720" rtlCol="0" anchor="ctr"/>
          <a:lstStyle>
            <a:lvl1pPr algn="r">
              <a:defRPr sz="960">
                <a:solidFill>
                  <a:schemeClr val="tx1">
                    <a:tint val="75000"/>
                  </a:schemeClr>
                </a:solidFill>
              </a:defRPr>
            </a:lvl1pPr>
          </a:lstStyle>
          <a:p>
            <a:fld id="{DE0CB731-1C25-4B03-903F-1548C363A036}" type="slidenum">
              <a:rPr lang="en-US" smtClean="0"/>
              <a:t>‹#›</a:t>
            </a:fld>
            <a:endParaRPr lang="en-US"/>
          </a:p>
        </p:txBody>
      </p:sp>
    </p:spTree>
    <p:extLst>
      <p:ext uri="{BB962C8B-B14F-4D97-AF65-F5344CB8AC3E}">
        <p14:creationId xmlns:p14="http://schemas.microsoft.com/office/powerpoint/2010/main" val="393726896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entersp@leonschools.net" TargetMode="External"/><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363C55D0-B04C-8841-B490-96C08610FDF9}"/>
              </a:ext>
            </a:extLst>
          </p:cNvPr>
          <p:cNvSpPr/>
          <p:nvPr/>
        </p:nvSpPr>
        <p:spPr>
          <a:xfrm rot="1458083">
            <a:off x="4417388" y="1667438"/>
            <a:ext cx="3883135" cy="1200329"/>
          </a:xfrm>
          <a:prstGeom prst="rect">
            <a:avLst/>
          </a:prstGeom>
          <a:noFill/>
        </p:spPr>
        <p:txBody>
          <a:bodyPr wrap="square" lIns="91440" tIns="45720" rIns="91440" bIns="45720">
            <a:spAutoFit/>
          </a:bodyPr>
          <a:lstStyle/>
          <a:p>
            <a:pPr algn="ctr"/>
            <a:r>
              <a:rPr lang="en-US" sz="3600" dirty="0">
                <a:ln w="0">
                  <a:solidFill>
                    <a:schemeClr val="tx1"/>
                  </a:solidFill>
                </a:ln>
                <a:effectLst>
                  <a:glow rad="101600">
                    <a:srgbClr val="FFFFFF"/>
                  </a:glow>
                  <a:outerShdw blurRad="38100" dist="19050" dir="2700000" algn="tl" rotWithShape="0">
                    <a:schemeClr val="dk1">
                      <a:alpha val="40000"/>
                    </a:schemeClr>
                  </a:outerShdw>
                </a:effectLst>
                <a:latin typeface="AGHelicopterParents Medium" panose="02000603000000000000" pitchFamily="2" charset="0"/>
                <a:ea typeface="AGHelicopterParents Medium" panose="02000603000000000000" pitchFamily="2" charset="0"/>
                <a:cs typeface="Sweet Pea" pitchFamily="2" charset="-128"/>
              </a:rPr>
              <a:t>Ms. </a:t>
            </a:r>
          </a:p>
          <a:p>
            <a:pPr algn="ctr"/>
            <a:r>
              <a:rPr lang="en-US" sz="3600" dirty="0">
                <a:ln w="0">
                  <a:solidFill>
                    <a:schemeClr val="tx1"/>
                  </a:solidFill>
                </a:ln>
                <a:effectLst>
                  <a:glow rad="101600">
                    <a:srgbClr val="FFFFFF"/>
                  </a:glow>
                  <a:outerShdw blurRad="38100" dist="19050" dir="2700000" algn="tl" rotWithShape="0">
                    <a:schemeClr val="dk1">
                      <a:alpha val="40000"/>
                    </a:schemeClr>
                  </a:outerShdw>
                </a:effectLst>
                <a:latin typeface="AGHelicopterParents Medium" panose="02000603000000000000" pitchFamily="2" charset="0"/>
                <a:ea typeface="AGHelicopterParents Medium" panose="02000603000000000000" pitchFamily="2" charset="0"/>
                <a:cs typeface="Sweet Pea" pitchFamily="2" charset="-128"/>
              </a:rPr>
              <a:t>Centers</a:t>
            </a:r>
            <a:endParaRPr lang="en-US" sz="3600" b="0" cap="none" dirty="0">
              <a:ln w="0">
                <a:solidFill>
                  <a:schemeClr val="tx1"/>
                </a:solidFill>
              </a:ln>
              <a:solidFill>
                <a:schemeClr val="tx1"/>
              </a:solidFill>
              <a:effectLst>
                <a:glow rad="101600">
                  <a:srgbClr val="FFFFFF"/>
                </a:glow>
                <a:outerShdw blurRad="38100" dist="19050" dir="2700000" algn="tl" rotWithShape="0">
                  <a:schemeClr val="dk1">
                    <a:alpha val="40000"/>
                  </a:schemeClr>
                </a:outerShdw>
              </a:effectLst>
              <a:latin typeface="AGHelicopterParents Medium" panose="02000603000000000000" pitchFamily="2" charset="0"/>
              <a:ea typeface="AGHelicopterParents Medium" panose="02000603000000000000" pitchFamily="2" charset="0"/>
              <a:cs typeface="Sweet Pea" pitchFamily="2" charset="-128"/>
            </a:endParaRPr>
          </a:p>
        </p:txBody>
      </p:sp>
      <p:sp>
        <p:nvSpPr>
          <p:cNvPr id="51" name="TextBox 50">
            <a:extLst>
              <a:ext uri="{FF2B5EF4-FFF2-40B4-BE49-F238E27FC236}">
                <a16:creationId xmlns:a16="http://schemas.microsoft.com/office/drawing/2014/main" id="{B744E9C3-888E-BA4A-865C-C2D5EEFB023D}"/>
              </a:ext>
            </a:extLst>
          </p:cNvPr>
          <p:cNvSpPr txBox="1"/>
          <p:nvPr/>
        </p:nvSpPr>
        <p:spPr>
          <a:xfrm>
            <a:off x="309390" y="1610634"/>
            <a:ext cx="2850839" cy="3785652"/>
          </a:xfrm>
          <a:prstGeom prst="rect">
            <a:avLst/>
          </a:prstGeom>
          <a:noFill/>
          <a:ln w="57150">
            <a:noFill/>
            <a:prstDash val="solid"/>
          </a:ln>
        </p:spPr>
        <p:txBody>
          <a:bodyPr wrap="square" rtlCol="0">
            <a:spAutoFit/>
          </a:bodyPr>
          <a:lstStyle/>
          <a:p>
            <a:pPr algn="ctr"/>
            <a:r>
              <a:rPr lang="en-US" sz="1600" dirty="0">
                <a:latin typeface="AGLazyLevelExpertBold" panose="02000803000000000000" pitchFamily="2" charset="0"/>
                <a:ea typeface="AGLazyLevelExpertBold" panose="02000803000000000000" pitchFamily="2" charset="0"/>
              </a:rPr>
              <a:t>My name is Paige Centers and I am so excited to be your fifth grade Language Arts and Social Studies teacher! I graduated magna cum laude from Florida State University, with my bachelor’s degree in Social Science Education. This will be my third year teaching fifth grade here at Conley and my fifth year teaching elementary school here in Tallahassee. I am Reading and ESOL endorsed by the Florida Department of Education.</a:t>
            </a:r>
          </a:p>
        </p:txBody>
      </p:sp>
      <p:sp>
        <p:nvSpPr>
          <p:cNvPr id="52" name="Rectangle 51">
            <a:extLst>
              <a:ext uri="{FF2B5EF4-FFF2-40B4-BE49-F238E27FC236}">
                <a16:creationId xmlns:a16="http://schemas.microsoft.com/office/drawing/2014/main" id="{6CCE4D4D-3CB3-014B-81D6-09FAC4D57287}"/>
              </a:ext>
            </a:extLst>
          </p:cNvPr>
          <p:cNvSpPr/>
          <p:nvPr/>
        </p:nvSpPr>
        <p:spPr>
          <a:xfrm>
            <a:off x="0" y="1138688"/>
            <a:ext cx="3395351" cy="513603"/>
          </a:xfrm>
          <a:prstGeom prst="rect">
            <a:avLst/>
          </a:prstGeom>
          <a:noFill/>
        </p:spPr>
        <p:txBody>
          <a:bodyPr wrap="square" lIns="51435" tIns="25718" rIns="51435" bIns="25718">
            <a:spAutoFit/>
          </a:bodyPr>
          <a:lstStyle/>
          <a:p>
            <a:pPr algn="ctr"/>
            <a:r>
              <a:rPr lang="en-US" sz="3000" dirty="0">
                <a:ln w="0">
                  <a:noFill/>
                </a:ln>
                <a:effectLst>
                  <a:outerShdw blurRad="38100" dist="19050" dir="2700000" algn="tl" rotWithShape="0">
                    <a:schemeClr val="dk1">
                      <a:alpha val="40000"/>
                    </a:schemeClr>
                  </a:outerShdw>
                </a:effectLst>
                <a:latin typeface="AGRestingTeacherFaceSolid Mediu" panose="02000603000000000000" pitchFamily="2" charset="0"/>
                <a:ea typeface="AGRestingTeacherFaceSolid Mediu" panose="02000603000000000000" pitchFamily="2" charset="0"/>
              </a:rPr>
              <a:t>The Basics!</a:t>
            </a:r>
          </a:p>
        </p:txBody>
      </p:sp>
      <p:sp>
        <p:nvSpPr>
          <p:cNvPr id="59" name="Rectangle 58">
            <a:extLst>
              <a:ext uri="{FF2B5EF4-FFF2-40B4-BE49-F238E27FC236}">
                <a16:creationId xmlns:a16="http://schemas.microsoft.com/office/drawing/2014/main" id="{6C8B379D-54AC-D94A-9294-D6617254E9CB}"/>
              </a:ext>
            </a:extLst>
          </p:cNvPr>
          <p:cNvSpPr/>
          <p:nvPr/>
        </p:nvSpPr>
        <p:spPr>
          <a:xfrm>
            <a:off x="138394" y="6624608"/>
            <a:ext cx="3473512" cy="2483373"/>
          </a:xfrm>
          <a:prstGeom prst="rect">
            <a:avLst/>
          </a:prstGeom>
          <a:noFill/>
        </p:spPr>
        <p:txBody>
          <a:bodyPr wrap="square" lIns="51435" tIns="25718" rIns="51435" bIns="25718">
            <a:spAutoFit/>
          </a:bodyPr>
          <a:lstStyle/>
          <a:p>
            <a:pPr algn="ctr"/>
            <a:r>
              <a:rPr lang="en-US" sz="3000" dirty="0">
                <a:ln w="0">
                  <a:noFill/>
                </a:ln>
                <a:effectLst>
                  <a:outerShdw blurRad="38100" dist="19050" dir="2700000" algn="tl" rotWithShape="0">
                    <a:schemeClr val="dk1">
                      <a:alpha val="40000"/>
                    </a:schemeClr>
                  </a:outerShdw>
                </a:effectLst>
                <a:latin typeface="AGRestingTeacherFaceSolid Mediu" panose="02000603000000000000" pitchFamily="2" charset="0"/>
                <a:ea typeface="AGRestingTeacherFaceSolid Mediu" panose="02000603000000000000" pitchFamily="2" charset="0"/>
              </a:rPr>
              <a:t>My Favorites!</a:t>
            </a:r>
          </a:p>
          <a:p>
            <a:pPr algn="ctr"/>
            <a:r>
              <a:rPr lang="en-US" sz="1600" dirty="0"/>
              <a:t>Food: Pizza </a:t>
            </a:r>
          </a:p>
          <a:p>
            <a:pPr algn="ctr"/>
            <a:r>
              <a:rPr lang="en-US" sz="1600" dirty="0"/>
              <a:t>Flower: Sunflowers</a:t>
            </a:r>
          </a:p>
          <a:p>
            <a:pPr algn="ctr"/>
            <a:r>
              <a:rPr lang="en-US" sz="1600" dirty="0"/>
              <a:t>Movie: The Emperor’s New Groove Book: “Jane Eyre” by Charlotte Bronte Color: Green </a:t>
            </a:r>
          </a:p>
          <a:p>
            <a:pPr algn="ctr"/>
            <a:r>
              <a:rPr lang="en-US" sz="1600" dirty="0"/>
              <a:t>Drink: Matcha </a:t>
            </a:r>
          </a:p>
          <a:p>
            <a:pPr algn="ctr"/>
            <a:r>
              <a:rPr lang="en-US" sz="1600" dirty="0"/>
              <a:t> Subject: History </a:t>
            </a:r>
          </a:p>
          <a:p>
            <a:pPr algn="ctr"/>
            <a:r>
              <a:rPr lang="en-US" sz="1600" dirty="0"/>
              <a:t>Store: Target or Amazon</a:t>
            </a:r>
            <a:endParaRPr lang="en-US" sz="1600" dirty="0">
              <a:ln w="0">
                <a:noFill/>
              </a:ln>
              <a:effectLst>
                <a:outerShdw blurRad="38100" dist="19050" dir="2700000" algn="tl" rotWithShape="0">
                  <a:schemeClr val="dk1">
                    <a:alpha val="40000"/>
                  </a:schemeClr>
                </a:outerShdw>
              </a:effectLst>
              <a:latin typeface="AGRestingTeacherFaceSolid Mediu" panose="02000603000000000000" pitchFamily="2" charset="0"/>
              <a:ea typeface="AGRestingTeacherFaceSolid Mediu" panose="02000603000000000000" pitchFamily="2" charset="0"/>
            </a:endParaRPr>
          </a:p>
        </p:txBody>
      </p:sp>
      <p:sp>
        <p:nvSpPr>
          <p:cNvPr id="64" name="Rectangle 63">
            <a:extLst>
              <a:ext uri="{FF2B5EF4-FFF2-40B4-BE49-F238E27FC236}">
                <a16:creationId xmlns:a16="http://schemas.microsoft.com/office/drawing/2014/main" id="{D21E0A40-E8C2-8B47-8719-5CBCE943E308}"/>
              </a:ext>
            </a:extLst>
          </p:cNvPr>
          <p:cNvSpPr/>
          <p:nvPr/>
        </p:nvSpPr>
        <p:spPr>
          <a:xfrm>
            <a:off x="4135645" y="5839778"/>
            <a:ext cx="2608807" cy="513603"/>
          </a:xfrm>
          <a:prstGeom prst="rect">
            <a:avLst/>
          </a:prstGeom>
          <a:noFill/>
        </p:spPr>
        <p:txBody>
          <a:bodyPr wrap="square" lIns="51435" tIns="25718" rIns="51435" bIns="25718">
            <a:spAutoFit/>
          </a:bodyPr>
          <a:lstStyle/>
          <a:p>
            <a:pPr algn="ctr"/>
            <a:r>
              <a:rPr lang="en-US" sz="3000" dirty="0">
                <a:ln w="0">
                  <a:noFill/>
                </a:ln>
                <a:effectLst>
                  <a:outerShdw blurRad="38100" dist="19050" dir="2700000" algn="tl" rotWithShape="0">
                    <a:schemeClr val="dk1">
                      <a:alpha val="40000"/>
                    </a:schemeClr>
                  </a:outerShdw>
                </a:effectLst>
                <a:latin typeface="AGRestingTeacherFaceSolid Mediu" panose="02000603000000000000" pitchFamily="2" charset="0"/>
                <a:ea typeface="AGRestingTeacherFaceSolid Mediu" panose="02000603000000000000" pitchFamily="2" charset="0"/>
              </a:rPr>
              <a:t>Contact me!</a:t>
            </a:r>
          </a:p>
        </p:txBody>
      </p:sp>
      <p:sp>
        <p:nvSpPr>
          <p:cNvPr id="65" name="TextBox 64">
            <a:extLst>
              <a:ext uri="{FF2B5EF4-FFF2-40B4-BE49-F238E27FC236}">
                <a16:creationId xmlns:a16="http://schemas.microsoft.com/office/drawing/2014/main" id="{87E2108E-DAA0-1846-9C2A-CD8ABD841F90}"/>
              </a:ext>
            </a:extLst>
          </p:cNvPr>
          <p:cNvSpPr txBox="1"/>
          <p:nvPr/>
        </p:nvSpPr>
        <p:spPr>
          <a:xfrm>
            <a:off x="3703292" y="6495942"/>
            <a:ext cx="3473512" cy="2800767"/>
          </a:xfrm>
          <a:prstGeom prst="rect">
            <a:avLst/>
          </a:prstGeom>
          <a:noFill/>
          <a:ln w="57150">
            <a:noFill/>
            <a:prstDash val="solid"/>
          </a:ln>
        </p:spPr>
        <p:txBody>
          <a:bodyPr wrap="square" rtlCol="0">
            <a:spAutoFit/>
          </a:bodyPr>
          <a:lstStyle/>
          <a:p>
            <a:pPr algn="ctr"/>
            <a:r>
              <a:rPr lang="en-US" sz="1600" dirty="0">
                <a:latin typeface="AGLazyLevelExpertBold" panose="02000803000000000000" pitchFamily="2" charset="0"/>
                <a:ea typeface="AGLazyLevelExpertBold" panose="02000803000000000000" pitchFamily="2" charset="0"/>
              </a:rPr>
              <a:t>Email: </a:t>
            </a:r>
            <a:r>
              <a:rPr lang="en-US" sz="1600" dirty="0">
                <a:latin typeface="AGLazyLevelExpertBold" panose="02000803000000000000" pitchFamily="2" charset="0"/>
                <a:ea typeface="AGLazyLevelExpertBold" panose="02000803000000000000" pitchFamily="2" charset="0"/>
                <a:hlinkClick r:id="rId3"/>
              </a:rPr>
              <a:t>centersp@leonschools.net</a:t>
            </a:r>
            <a:endParaRPr lang="en-US" sz="1600" dirty="0">
              <a:latin typeface="AGLazyLevelExpertBold" panose="02000803000000000000" pitchFamily="2" charset="0"/>
              <a:ea typeface="AGLazyLevelExpertBold" panose="02000803000000000000" pitchFamily="2" charset="0"/>
            </a:endParaRPr>
          </a:p>
          <a:p>
            <a:pPr algn="ctr"/>
            <a:endParaRPr lang="en-US" sz="1600" dirty="0">
              <a:latin typeface="AGLazyLevelExpertBold" panose="02000803000000000000" pitchFamily="2" charset="0"/>
              <a:ea typeface="AGLazyLevelExpertBold" panose="02000803000000000000" pitchFamily="2" charset="0"/>
            </a:endParaRPr>
          </a:p>
          <a:p>
            <a:pPr algn="ctr"/>
            <a:r>
              <a:rPr lang="en-US" sz="1600" dirty="0">
                <a:latin typeface="AGLazyLevelExpertBold" panose="02000803000000000000" pitchFamily="2" charset="0"/>
                <a:ea typeface="AGLazyLevelExpertBold" panose="02000803000000000000" pitchFamily="2" charset="0"/>
              </a:rPr>
              <a:t>Email is the best way to reach me, as it is difficult to take unscheduled phone calls throughout the school day. I do my best to respond promptly within 24 hours.</a:t>
            </a:r>
          </a:p>
          <a:p>
            <a:pPr algn="ctr"/>
            <a:endParaRPr lang="en-US" sz="1600" dirty="0">
              <a:latin typeface="AGLazyLevelExpertBold" panose="02000803000000000000" pitchFamily="2" charset="0"/>
              <a:ea typeface="AGLazyLevelExpertBold" panose="02000803000000000000" pitchFamily="2" charset="0"/>
            </a:endParaRPr>
          </a:p>
          <a:p>
            <a:pPr algn="ctr"/>
            <a:r>
              <a:rPr lang="en-US" sz="1600" dirty="0">
                <a:latin typeface="AGLazyLevelExpertBold" panose="02000803000000000000" pitchFamily="2" charset="0"/>
                <a:ea typeface="AGLazyLevelExpertBold" panose="02000803000000000000" pitchFamily="2" charset="0"/>
              </a:rPr>
              <a:t>I can be reached Monday-Friday, from 8:00 am-4:00 pm</a:t>
            </a:r>
          </a:p>
          <a:p>
            <a:pPr algn="ctr"/>
            <a:endParaRPr lang="en-US" sz="1600" dirty="0">
              <a:latin typeface="AGLazyLevelExpertBold" panose="02000803000000000000" pitchFamily="2" charset="0"/>
              <a:ea typeface="AGLazyLevelExpertBold" panose="02000803000000000000" pitchFamily="2" charset="0"/>
            </a:endParaRPr>
          </a:p>
        </p:txBody>
      </p:sp>
      <p:pic>
        <p:nvPicPr>
          <p:cNvPr id="66" name="Picture 65">
            <a:extLst>
              <a:ext uri="{FF2B5EF4-FFF2-40B4-BE49-F238E27FC236}">
                <a16:creationId xmlns:a16="http://schemas.microsoft.com/office/drawing/2014/main" id="{5BE4E858-F1E3-A943-9C30-B3DCC94B64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42450" y="8958742"/>
            <a:ext cx="800100" cy="177800"/>
          </a:xfrm>
          <a:prstGeom prst="rect">
            <a:avLst/>
          </a:prstGeom>
        </p:spPr>
      </p:pic>
      <p:pic>
        <p:nvPicPr>
          <p:cNvPr id="3" name="Picture 2">
            <a:extLst>
              <a:ext uri="{FF2B5EF4-FFF2-40B4-BE49-F238E27FC236}">
                <a16:creationId xmlns:a16="http://schemas.microsoft.com/office/drawing/2014/main" id="{4928451C-8C3A-4F09-AEA9-BE4EE7450AD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20815" y="2311344"/>
            <a:ext cx="2043237" cy="2384232"/>
          </a:xfrm>
          <a:prstGeom prst="rect">
            <a:avLst/>
          </a:prstGeom>
        </p:spPr>
      </p:pic>
      <p:sp>
        <p:nvSpPr>
          <p:cNvPr id="4" name="Rectangle 3">
            <a:extLst>
              <a:ext uri="{FF2B5EF4-FFF2-40B4-BE49-F238E27FC236}">
                <a16:creationId xmlns:a16="http://schemas.microsoft.com/office/drawing/2014/main" id="{69C81D94-8731-4A58-88D5-C272A13D9039}"/>
              </a:ext>
            </a:extLst>
          </p:cNvPr>
          <p:cNvSpPr/>
          <p:nvPr/>
        </p:nvSpPr>
        <p:spPr>
          <a:xfrm>
            <a:off x="113756" y="5225617"/>
            <a:ext cx="3657600" cy="1569660"/>
          </a:xfrm>
          <a:prstGeom prst="rect">
            <a:avLst/>
          </a:prstGeom>
        </p:spPr>
        <p:txBody>
          <a:bodyPr>
            <a:spAutoFit/>
          </a:bodyPr>
          <a:lstStyle/>
          <a:p>
            <a:pPr algn="ctr"/>
            <a:r>
              <a:rPr lang="en-US" sz="1600" dirty="0">
                <a:latin typeface="AGLazyLevelExpertBold" panose="02000803000000000000" pitchFamily="2" charset="0"/>
                <a:ea typeface="AGLazyLevelExpertBold" panose="02000803000000000000" pitchFamily="2" charset="0"/>
              </a:rPr>
              <a:t>I am very passionate about helping students succeed and love watching them achieve their full potential. In my free time, I love crocheting, traveling, spending time outside, hanging out with family, and reading!</a:t>
            </a:r>
          </a:p>
        </p:txBody>
      </p:sp>
    </p:spTree>
    <p:extLst>
      <p:ext uri="{BB962C8B-B14F-4D97-AF65-F5344CB8AC3E}">
        <p14:creationId xmlns:p14="http://schemas.microsoft.com/office/powerpoint/2010/main" val="30678899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et-the-teacher-newsletter-editable-bright-stripes " id="{F2D828B1-0B8D-0646-839C-052B6B2D6AB7}" vid="{6D9EDAFC-255F-D84E-A1B8-10E1C9DD2044}"/>
    </a:ext>
  </a:extLst>
</a:theme>
</file>

<file path=docProps/app.xml><?xml version="1.0" encoding="utf-8"?>
<Properties xmlns="http://schemas.openxmlformats.org/officeDocument/2006/extended-properties" xmlns:vt="http://schemas.openxmlformats.org/officeDocument/2006/docPropsVTypes">
  <Template>meet-the-teacher-newsletter-editable-bright-stripes </Template>
  <TotalTime>290</TotalTime>
  <Words>216</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AGHelicopterParents Medium</vt:lpstr>
      <vt:lpstr>AGLazyLevelExpertBold</vt:lpstr>
      <vt:lpstr>AGRestingTeacherFaceSolid Mediu</vt:lpstr>
      <vt:lpstr>Arial</vt:lpstr>
      <vt:lpstr>Calibri</vt:lpstr>
      <vt:lpstr>Calibri Light</vt:lpstr>
      <vt:lpstr>Office Theme</vt:lpstr>
      <vt:lpstr>PowerPoint Presentation</vt:lpstr>
    </vt:vector>
  </TitlesOfParts>
  <Manager/>
  <Company>Toshiba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Centers, Paige (Elizabeth)</dc:creator>
  <cp:keywords/>
  <dc:description/>
  <cp:lastModifiedBy>Centers, Paige (Elizabeth)</cp:lastModifiedBy>
  <cp:revision>11</cp:revision>
  <cp:lastPrinted>2024-08-06T22:04:12Z</cp:lastPrinted>
  <dcterms:created xsi:type="dcterms:W3CDTF">2023-08-07T16:23:05Z</dcterms:created>
  <dcterms:modified xsi:type="dcterms:W3CDTF">2024-08-08T10:25:37Z</dcterms:modified>
  <cp:category/>
</cp:coreProperties>
</file>